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8"/>
  </p:notesMasterIdLst>
  <p:handoutMasterIdLst>
    <p:handoutMasterId r:id="rId19"/>
  </p:handoutMasterIdLst>
  <p:sldIdLst>
    <p:sldId id="547" r:id="rId2"/>
    <p:sldId id="550" r:id="rId3"/>
    <p:sldId id="558" r:id="rId4"/>
    <p:sldId id="626" r:id="rId5"/>
    <p:sldId id="627" r:id="rId6"/>
    <p:sldId id="628" r:id="rId7"/>
    <p:sldId id="634" r:id="rId8"/>
    <p:sldId id="629" r:id="rId9"/>
    <p:sldId id="630" r:id="rId10"/>
    <p:sldId id="632" r:id="rId11"/>
    <p:sldId id="633" r:id="rId12"/>
    <p:sldId id="631" r:id="rId13"/>
    <p:sldId id="562" r:id="rId14"/>
    <p:sldId id="554" r:id="rId15"/>
    <p:sldId id="552" r:id="rId16"/>
    <p:sldId id="553" r:id="rId17"/>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4747"/>
    <a:srgbClr val="CC3300"/>
    <a:srgbClr val="FF7F7F"/>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093" autoAdjust="0"/>
    <p:restoredTop sz="94660"/>
  </p:normalViewPr>
  <p:slideViewPr>
    <p:cSldViewPr>
      <p:cViewPr varScale="1">
        <p:scale>
          <a:sx n="75" d="100"/>
          <a:sy n="75" d="100"/>
        </p:scale>
        <p:origin x="-90" y="-4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20" d="100"/>
          <a:sy n="120" d="100"/>
        </p:scale>
        <p:origin x="-2166"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2020-09-09</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9/9/2020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a:t>
            </a:r>
            <a:r>
              <a:rPr lang="en-US" sz="1100" b="0" kern="0" dirty="0" smtClean="0">
                <a:solidFill>
                  <a:srgbClr val="FFFFFF"/>
                </a:solidFill>
                <a:latin typeface="Georgia" panose="02040502050405020303" pitchFamily="18" charset="0"/>
                <a:ea typeface="ＭＳ Ｐゴシック" charset="-128"/>
                <a:cs typeface="Arial" pitchFamily="34" charset="0"/>
              </a:rPr>
              <a:t>. Hiren Patel, Ph.D</a:t>
            </a:r>
            <a:r>
              <a:rPr lang="en-US" sz="1100" b="0" kern="0" dirty="0" smtClean="0">
                <a:solidFill>
                  <a:srgbClr val="FFFFFF"/>
                </a:solidFill>
                <a:latin typeface="Georgia" panose="02040502050405020303" pitchFamily="18" charset="0"/>
                <a:ea typeface="ＭＳ Ｐゴシック" charset="-128"/>
                <a:cs typeface="Arial" pitchFamily="34" charset="0"/>
              </a:rPr>
              <a:t>., </a:t>
            </a:r>
            <a:r>
              <a:rPr lang="en-US" sz="1100" b="0" kern="0" dirty="0" err="1" smtClean="0">
                <a:solidFill>
                  <a:srgbClr val="FFFFFF"/>
                </a:solidFill>
                <a:latin typeface="Georgia" panose="02040502050405020303" pitchFamily="18" charset="0"/>
                <a:ea typeface="ＭＳ Ｐゴシック" charset="-128"/>
                <a:cs typeface="Arial" pitchFamily="34" charset="0"/>
              </a:rPr>
              <a:t>P.Eng</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a:t>
            </a:r>
            <a:r>
              <a:rPr lang="en-US" sz="1100" b="0" kern="0" baseline="0" dirty="0" smtClean="0">
                <a:solidFill>
                  <a:srgbClr val="FFFFFF"/>
                </a:solidFill>
                <a:latin typeface="Georgia" panose="02040502050405020303" pitchFamily="18" charset="0"/>
                <a:ea typeface="ＭＳ Ｐゴシック" charset="-128"/>
                <a:cs typeface="Arial" pitchFamily="34" charset="0"/>
              </a:rPr>
              <a:t> Werner </a:t>
            </a:r>
            <a:r>
              <a:rPr lang="en-US" sz="1100" b="0" kern="0" baseline="0" dirty="0" err="1" smtClean="0">
                <a:solidFill>
                  <a:srgbClr val="FFFFFF"/>
                </a:solidFill>
                <a:latin typeface="Georgia" panose="02040502050405020303" pitchFamily="18" charset="0"/>
                <a:ea typeface="ＭＳ Ｐゴシック" charset="-128"/>
                <a:cs typeface="Arial" pitchFamily="34" charset="0"/>
              </a:rPr>
              <a:t>Dietl</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Introduction to classes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7" Type="http://schemas.openxmlformats.org/officeDocument/2006/relationships/image" Target="../media/image9.png"/><Relationship Id="rId2" Type="http://schemas.microsoft.com/office/2007/relationships/media" Target="../media/media6.wav"/><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www.oyonale.com/"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111103"/>
            <a:ext cx="6264696" cy="1470025"/>
          </a:xfrm>
        </p:spPr>
        <p:txBody>
          <a:bodyPr/>
          <a:lstStyle/>
          <a:p>
            <a:r>
              <a:rPr lang="en-CA" dirty="0" smtClean="0"/>
              <a:t>Introduction to classes</a:t>
            </a:r>
            <a:endParaRPr lang="en-CA" dirty="0">
              <a:latin typeface="Consolas" panose="020B0609020204030204" pitchFamily="49" charset="0"/>
              <a:cs typeface="Consolas" panose="020B0609020204030204" pitchFamily="49"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5160"/>
    </mc:Choice>
    <mc:Fallback>
      <p:transition spd="slow" advTm="15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records</a:t>
            </a:r>
            <a:endParaRPr lang="en-CA" dirty="0"/>
          </a:p>
        </p:txBody>
      </p:sp>
      <p:sp>
        <p:nvSpPr>
          <p:cNvPr id="3" name="Content Placeholder 2"/>
          <p:cNvSpPr>
            <a:spLocks noGrp="1"/>
          </p:cNvSpPr>
          <p:nvPr>
            <p:ph idx="1"/>
          </p:nvPr>
        </p:nvSpPr>
        <p:spPr>
          <a:xfrm>
            <a:off x="457200" y="1600200"/>
            <a:ext cx="8003232" cy="4525963"/>
          </a:xfrm>
        </p:spPr>
        <p:txBody>
          <a:bodyPr/>
          <a:lstStyle/>
          <a:p>
            <a:r>
              <a:rPr lang="en-US" dirty="0" smtClean="0"/>
              <a:t>All this data could be stored in arrays and arrays of arrays…</a:t>
            </a:r>
          </a:p>
          <a:p>
            <a:pPr lvl="1"/>
            <a:r>
              <a:rPr lang="en-US" dirty="0" smtClean="0"/>
              <a:t>We could author a number of functions to calculate:</a:t>
            </a:r>
          </a:p>
          <a:p>
            <a:pPr lvl="2"/>
            <a:r>
              <a:rPr lang="en-US" dirty="0" smtClean="0"/>
              <a:t>Term averages</a:t>
            </a:r>
          </a:p>
          <a:p>
            <a:pPr lvl="2"/>
            <a:r>
              <a:rPr lang="en-US" dirty="0" smtClean="0"/>
              <a:t>Overall averages</a:t>
            </a:r>
          </a:p>
          <a:p>
            <a:pPr lvl="1"/>
            <a:r>
              <a:rPr lang="en-US" dirty="0" smtClean="0"/>
              <a:t>Much of this data would have to be passed to these functions</a:t>
            </a:r>
          </a:p>
          <a:p>
            <a:r>
              <a:rPr lang="en-US" dirty="0" smtClean="0"/>
              <a:t>Once again, suppose we want to add </a:t>
            </a:r>
            <a:r>
              <a:rPr lang="en-US" i="1" dirty="0" smtClean="0"/>
              <a:t>grading designations</a:t>
            </a:r>
            <a:endParaRPr lang="en-US" dirty="0" smtClean="0"/>
          </a:p>
          <a:p>
            <a:pPr lvl="1"/>
            <a:r>
              <a:rPr lang="en-US" dirty="0" smtClean="0"/>
              <a:t>Only some courses count towards the term and cumulative averages</a:t>
            </a:r>
          </a:p>
          <a:p>
            <a:pPr lvl="1"/>
            <a:r>
              <a:rPr lang="en-US" dirty="0" smtClean="0"/>
              <a:t>Once again, we’d have to modify all functions that require this information, and all function calls to these functions</a:t>
            </a:r>
          </a:p>
          <a:p>
            <a:r>
              <a:rPr lang="en-US" dirty="0" smtClean="0"/>
              <a:t>Engineers cannot have more than three failed courses</a:t>
            </a:r>
          </a:p>
          <a:p>
            <a:pPr lvl="1"/>
            <a:r>
              <a:rPr lang="en-US" dirty="0" smtClean="0"/>
              <a:t>While updating grading designations,</a:t>
            </a:r>
            <a:r>
              <a:rPr lang="en-US" dirty="0"/>
              <a:t/>
            </a:r>
            <a:br>
              <a:rPr lang="en-US" dirty="0"/>
            </a:br>
            <a:r>
              <a:rPr lang="en-US" dirty="0" smtClean="0"/>
              <a:t>	one may forget to update such code, as three failed courses only 	count those that count towards averages</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54310954"/>
      </p:ext>
    </p:extLst>
  </p:cSld>
  <p:clrMapOvr>
    <a:masterClrMapping/>
  </p:clrMapOvr>
  <mc:AlternateContent xmlns:mc="http://schemas.openxmlformats.org/markup-compatibility/2006">
    <mc:Choice xmlns:p14="http://schemas.microsoft.com/office/powerpoint/2010/main" Requires="p14">
      <p:transition spd="slow" p14:dur="2000" advTm="101879"/>
    </mc:Choice>
    <mc:Fallback>
      <p:transition spd="slow" advTm="101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records</a:t>
            </a:r>
            <a:endParaRPr lang="en-CA" dirty="0"/>
          </a:p>
        </p:txBody>
      </p:sp>
      <p:sp>
        <p:nvSpPr>
          <p:cNvPr id="3" name="Content Placeholder 2"/>
          <p:cNvSpPr>
            <a:spLocks noGrp="1"/>
          </p:cNvSpPr>
          <p:nvPr>
            <p:ph idx="1"/>
          </p:nvPr>
        </p:nvSpPr>
        <p:spPr>
          <a:xfrm>
            <a:off x="457200" y="1600200"/>
            <a:ext cx="8003232" cy="4525963"/>
          </a:xfrm>
        </p:spPr>
        <p:txBody>
          <a:bodyPr/>
          <a:lstStyle/>
          <a:p>
            <a:r>
              <a:rPr lang="en-US" dirty="0" smtClean="0"/>
              <a:t>Additionally, suppose someone makes a mistake:</a:t>
            </a:r>
          </a:p>
          <a:p>
            <a:pPr lvl="1"/>
            <a:r>
              <a:rPr lang="en-US" dirty="0" smtClean="0"/>
              <a:t>They use these arrays but accidentally assign a grade of 110</a:t>
            </a:r>
          </a:p>
          <a:p>
            <a:pPr lvl="1"/>
            <a:r>
              <a:rPr lang="en-US" dirty="0" smtClean="0"/>
              <a:t>What if the course was listed as </a:t>
            </a:r>
            <a:r>
              <a:rPr lang="en-US" cap="small" dirty="0" err="1" smtClean="0"/>
              <a:t>ece</a:t>
            </a:r>
            <a:r>
              <a:rPr lang="en-US" dirty="0" smtClean="0"/>
              <a:t> 155, instead?</a:t>
            </a:r>
          </a:p>
          <a:p>
            <a:endParaRPr lang="en-US" dirty="0" smtClean="0"/>
          </a:p>
          <a:p>
            <a:r>
              <a:rPr lang="en-US" dirty="0" smtClean="0"/>
              <a:t>There is no way to check this,</a:t>
            </a:r>
            <a:r>
              <a:rPr lang="en-US" dirty="0"/>
              <a:t/>
            </a:r>
            <a:br>
              <a:rPr lang="en-US" dirty="0"/>
            </a:br>
            <a:r>
              <a:rPr lang="en-US" dirty="0" smtClean="0"/>
              <a:t>	as any user can modify any entry in any of the arrays</a:t>
            </a:r>
          </a:p>
          <a:p>
            <a:endParaRPr lang="en-US" dirty="0"/>
          </a:p>
          <a:p>
            <a:r>
              <a:rPr lang="en-US" dirty="0" smtClean="0"/>
              <a:t>Suppose that a user accidentally modifies the capacity of an array:</a:t>
            </a:r>
          </a:p>
          <a:p>
            <a:pPr marL="0" indent="0">
              <a:buNone/>
            </a:pPr>
            <a:r>
              <a:rPr lang="en-US" dirty="0">
                <a:latin typeface="Consolas" panose="020B0609020204030204" pitchFamily="49" charset="0"/>
              </a:rPr>
              <a:t>	</a:t>
            </a:r>
            <a:r>
              <a:rPr lang="en-US" dirty="0" smtClean="0">
                <a:latin typeface="Consolas" panose="020B0609020204030204" pitchFamily="49" charset="0"/>
              </a:rPr>
              <a:t>if ( </a:t>
            </a:r>
            <a:r>
              <a:rPr lang="en-US" dirty="0" err="1" smtClean="0">
                <a:latin typeface="Consolas" panose="020B0609020204030204" pitchFamily="49" charset="0"/>
              </a:rPr>
              <a:t>courses_taken</a:t>
            </a:r>
            <a:r>
              <a:rPr lang="en-US" dirty="0" smtClean="0">
                <a:latin typeface="Consolas" panose="020B0609020204030204" pitchFamily="49" charset="0"/>
              </a:rPr>
              <a:t>[n] = 0 ) {</a:t>
            </a:r>
          </a:p>
          <a:p>
            <a:pPr marL="0" indent="0">
              <a:buNone/>
            </a:pPr>
            <a:r>
              <a:rPr lang="en-US" dirty="0" smtClean="0">
                <a:latin typeface="Consolas" panose="020B0609020204030204" pitchFamily="49" charset="0"/>
              </a:rPr>
              <a:t>	    // The '</a:t>
            </a:r>
            <a:r>
              <a:rPr lang="en-US" dirty="0" err="1" smtClean="0">
                <a:latin typeface="Consolas" panose="020B0609020204030204" pitchFamily="49" charset="0"/>
              </a:rPr>
              <a:t>n'th</a:t>
            </a:r>
            <a:r>
              <a:rPr lang="en-US" dirty="0" smtClean="0">
                <a:latin typeface="Consolas" panose="020B0609020204030204" pitchFamily="49" charset="0"/>
              </a:rPr>
              <a:t> student has not taken any</a:t>
            </a:r>
          </a:p>
          <a:p>
            <a:pPr marL="0" indent="0">
              <a:buNone/>
            </a:pPr>
            <a:r>
              <a:rPr lang="en-US" dirty="0" smtClean="0">
                <a:latin typeface="Consolas" panose="020B0609020204030204" pitchFamily="49" charset="0"/>
              </a:rPr>
              <a:t>	    // courses yet</a:t>
            </a:r>
          </a:p>
          <a:p>
            <a:pPr marL="0" indent="0">
              <a:buNone/>
            </a:pPr>
            <a:r>
              <a:rPr lang="en-US" dirty="0">
                <a:latin typeface="Consolas" panose="020B0609020204030204" pitchFamily="49" charset="0"/>
              </a:rPr>
              <a:t>	</a:t>
            </a:r>
            <a:r>
              <a:rPr lang="en-US" dirty="0" smtClean="0">
                <a:latin typeface="Consolas" panose="020B0609020204030204" pitchFamily="49" charset="0"/>
              </a:rPr>
              <a:t>} else {</a:t>
            </a:r>
          </a:p>
          <a:p>
            <a:pPr marL="0" indent="0">
              <a:buNone/>
            </a:pPr>
            <a:r>
              <a:rPr lang="en-US" dirty="0" smtClean="0">
                <a:latin typeface="Consolas" panose="020B0609020204030204" pitchFamily="49" charset="0"/>
              </a:rPr>
              <a:t>	    // Calculate the overall average</a:t>
            </a:r>
          </a:p>
          <a:p>
            <a:pPr marL="0" indent="0">
              <a:buNone/>
            </a:pPr>
            <a:r>
              <a:rPr lang="en-US" dirty="0" smtClean="0">
                <a:latin typeface="Consolas" panose="020B0609020204030204" pitchFamily="49" charset="0"/>
              </a:rPr>
              <a:t>	}</a:t>
            </a:r>
            <a:endParaRPr lang="en-US" dirty="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98932811"/>
      </p:ext>
    </p:extLst>
  </p:cSld>
  <p:clrMapOvr>
    <a:masterClrMapping/>
  </p:clrMapOvr>
  <mc:AlternateContent xmlns:mc="http://schemas.openxmlformats.org/markup-compatibility/2006">
    <mc:Choice xmlns:p14="http://schemas.microsoft.com/office/powerpoint/2010/main" Requires="p14">
      <p:transition spd="slow" p14:dur="2000" advTm="103269"/>
    </mc:Choice>
    <mc:Fallback>
      <p:transition spd="slow" advTm="103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Classes to the rescue</a:t>
            </a:r>
            <a:endParaRPr lang="en-CA" dirty="0"/>
          </a:p>
        </p:txBody>
      </p:sp>
      <p:sp>
        <p:nvSpPr>
          <p:cNvPr id="3" name="Content Placeholder 2"/>
          <p:cNvSpPr>
            <a:spLocks noGrp="1"/>
          </p:cNvSpPr>
          <p:nvPr>
            <p:ph idx="1"/>
          </p:nvPr>
        </p:nvSpPr>
        <p:spPr/>
        <p:txBody>
          <a:bodyPr/>
          <a:lstStyle/>
          <a:p>
            <a:r>
              <a:rPr lang="en-US" dirty="0" smtClean="0"/>
              <a:t>Classes are a means of aggregating and also protecting data</a:t>
            </a:r>
          </a:p>
          <a:p>
            <a:pPr lvl="1"/>
            <a:r>
              <a:rPr lang="en-US" dirty="0" smtClean="0"/>
              <a:t>Definition: aggregate (noun)</a:t>
            </a:r>
          </a:p>
          <a:p>
            <a:pPr marL="914400" lvl="2" indent="0">
              <a:buNone/>
            </a:pPr>
            <a:r>
              <a:rPr lang="en-CA" dirty="0" smtClean="0"/>
              <a:t>A </a:t>
            </a:r>
            <a:r>
              <a:rPr lang="en-CA" dirty="0"/>
              <a:t>whole formed by combining several (typically disparate) elements</a:t>
            </a:r>
            <a:r>
              <a:rPr lang="en-CA" dirty="0" smtClean="0"/>
              <a:t>.</a:t>
            </a:r>
          </a:p>
          <a:p>
            <a:pPr lvl="1"/>
            <a:r>
              <a:rPr lang="en-US" dirty="0" smtClean="0"/>
              <a:t>Any such type is a collection of member variables,</a:t>
            </a:r>
          </a:p>
          <a:p>
            <a:pPr marL="457200" lvl="1" indent="0">
              <a:buNone/>
            </a:pPr>
            <a:r>
              <a:rPr lang="en-US" dirty="0"/>
              <a:t>	</a:t>
            </a:r>
            <a:r>
              <a:rPr lang="en-US" dirty="0" smtClean="0"/>
              <a:t>each of which is either a primitive data type, or even other classes</a:t>
            </a:r>
          </a:p>
          <a:p>
            <a:pPr lvl="2"/>
            <a:r>
              <a:rPr lang="en-US" dirty="0">
                <a:solidFill>
                  <a:prstClr val="black"/>
                </a:solidFill>
              </a:rPr>
              <a:t>Unlike arrays, </a:t>
            </a:r>
            <a:r>
              <a:rPr lang="en-US" dirty="0" smtClean="0">
                <a:solidFill>
                  <a:prstClr val="black"/>
                </a:solidFill>
              </a:rPr>
              <a:t>different </a:t>
            </a:r>
            <a:r>
              <a:rPr lang="en-US" dirty="0">
                <a:solidFill>
                  <a:prstClr val="black"/>
                </a:solidFill>
              </a:rPr>
              <a:t>member variables can have different </a:t>
            </a:r>
            <a:r>
              <a:rPr lang="en-US" dirty="0" smtClean="0">
                <a:solidFill>
                  <a:prstClr val="black"/>
                </a:solidFill>
              </a:rPr>
              <a:t>types</a:t>
            </a:r>
            <a:endParaRPr lang="en-US" dirty="0">
              <a:solidFill>
                <a:prstClr val="black"/>
              </a:solidFill>
            </a:endParaRPr>
          </a:p>
          <a:p>
            <a:pPr lvl="1"/>
            <a:r>
              <a:rPr lang="en-US" dirty="0"/>
              <a:t>Any </a:t>
            </a:r>
            <a:r>
              <a:rPr lang="en-US" dirty="0" smtClean="0"/>
              <a:t>local variable of that type allows each member variable to have</a:t>
            </a:r>
            <a:endParaRPr lang="en-US" dirty="0"/>
          </a:p>
          <a:p>
            <a:pPr marL="457200" lvl="1" indent="0">
              <a:buNone/>
            </a:pPr>
            <a:r>
              <a:rPr lang="en-US" dirty="0"/>
              <a:t>	</a:t>
            </a:r>
            <a:r>
              <a:rPr lang="en-US" dirty="0" smtClean="0"/>
              <a:t>different values</a:t>
            </a:r>
            <a:endParaRPr lang="en-US" dirty="0"/>
          </a:p>
          <a:p>
            <a:pPr lvl="1"/>
            <a:r>
              <a:rPr lang="en-US" dirty="0" smtClean="0"/>
              <a:t>Like variables of type </a:t>
            </a:r>
            <a:r>
              <a:rPr lang="en-US" dirty="0" err="1" smtClean="0">
                <a:latin typeface="Consolas" panose="020B0609020204030204" pitchFamily="49" charset="0"/>
              </a:rPr>
              <a:t>int</a:t>
            </a:r>
            <a:r>
              <a:rPr lang="en-US" dirty="0" smtClean="0"/>
              <a:t> and </a:t>
            </a:r>
            <a:r>
              <a:rPr lang="en-US" dirty="0" smtClean="0">
                <a:latin typeface="Consolas" panose="020B0609020204030204" pitchFamily="49" charset="0"/>
              </a:rPr>
              <a:t>double</a:t>
            </a:r>
            <a:r>
              <a:rPr lang="en-US" dirty="0" smtClean="0"/>
              <a:t> that can be modified and passed to functions,</a:t>
            </a:r>
            <a:r>
              <a:rPr lang="en-US" dirty="0"/>
              <a:t/>
            </a:r>
            <a:br>
              <a:rPr lang="en-US" dirty="0"/>
            </a:br>
            <a:r>
              <a:rPr lang="en-US" dirty="0" smtClean="0"/>
              <a:t>	instances of classes can have their member variables modified and 	yet they can be passed as a whole to functions</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40876219"/>
      </p:ext>
    </p:extLst>
  </p:cSld>
  <p:clrMapOvr>
    <a:masterClrMapping/>
  </p:clrMapOvr>
  <mc:AlternateContent xmlns:mc="http://schemas.openxmlformats.org/markup-compatibility/2006">
    <mc:Choice xmlns:p14="http://schemas.microsoft.com/office/powerpoint/2010/main" Requires="p14">
      <p:transition spd="slow" p14:dur="2000" advTm="109019"/>
    </mc:Choice>
    <mc:Fallback>
      <p:transition spd="slow" advTm="10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Understand the issues with primitive data types</a:t>
            </a:r>
          </a:p>
          <a:p>
            <a:pPr lvl="1"/>
            <a:r>
              <a:rPr lang="en-US" dirty="0" smtClean="0"/>
              <a:t>Understand the need for user-defined aggregate data types</a:t>
            </a:r>
            <a:endParaRPr lang="en-CA" dirty="0"/>
          </a:p>
          <a:p>
            <a:pPr lvl="1"/>
            <a:r>
              <a:rPr lang="en-US" dirty="0" smtClean="0"/>
              <a:t>Have an idea as to what </a:t>
            </a:r>
            <a:r>
              <a:rPr lang="en-US" dirty="0" smtClean="0"/>
              <a:t>we will be covering in this section</a:t>
            </a:r>
            <a:endParaRPr lang="en-CA" dirty="0" smtClean="0"/>
          </a:p>
          <a:p>
            <a:pPr lvl="1"/>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43922"/>
    </mc:Choice>
    <mc:Fallback>
      <p:transition spd="slow" advTm="43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No references?</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1997"/>
    </mc:Choice>
    <mc:Fallback>
      <p:transition spd="slow" advTm="1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180"/>
    </mc:Choice>
    <mc:Fallback>
      <p:transition spd="slow" advTm="1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637"/>
    </mc:Choice>
    <mc:Fallback>
      <p:transition spd="slow" advTm="3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Describe issues with using only primitive data types</a:t>
            </a:r>
            <a:endParaRPr lang="en-CA" dirty="0" smtClean="0"/>
          </a:p>
          <a:p>
            <a:pPr lvl="1"/>
            <a:r>
              <a:rPr lang="en-CA" dirty="0" smtClean="0"/>
              <a:t>Look at examples where simple local variables are insufficient</a:t>
            </a:r>
          </a:p>
          <a:p>
            <a:pPr lvl="1"/>
            <a:r>
              <a:rPr lang="en-US" dirty="0" smtClean="0"/>
              <a:t>Introduce the idea of classes to solve this problem</a:t>
            </a:r>
            <a:endParaRPr lang="en-CA" dirty="0" smtClean="0"/>
          </a:p>
          <a:p>
            <a:pPr lvl="1"/>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25827"/>
    </mc:Choice>
    <mc:Fallback>
      <p:transition spd="slow" advTm="25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Limitations of primitive data types</a:t>
            </a:r>
            <a:endParaRPr lang="en-CA" dirty="0"/>
          </a:p>
        </p:txBody>
      </p:sp>
      <p:sp>
        <p:nvSpPr>
          <p:cNvPr id="3" name="Content Placeholder 2"/>
          <p:cNvSpPr>
            <a:spLocks noGrp="1"/>
          </p:cNvSpPr>
          <p:nvPr>
            <p:ph idx="1"/>
          </p:nvPr>
        </p:nvSpPr>
        <p:spPr/>
        <p:txBody>
          <a:bodyPr/>
          <a:lstStyle/>
          <a:p>
            <a:r>
              <a:rPr lang="en-CA" dirty="0" smtClean="0"/>
              <a:t>To this point, we have discussed primitive data types:</a:t>
            </a:r>
          </a:p>
          <a:p>
            <a:pPr marL="0" indent="0">
              <a:buNone/>
            </a:pPr>
            <a:r>
              <a:rPr lang="en-CA" dirty="0"/>
              <a:t>	</a:t>
            </a:r>
            <a:r>
              <a:rPr lang="en-CA" dirty="0" smtClean="0">
                <a:latin typeface="Consolas" panose="020B0609020204030204" pitchFamily="49" charset="0"/>
                <a:cs typeface="Consolas" panose="020B0609020204030204" pitchFamily="49" charset="0"/>
              </a:rPr>
              <a:t>char</a:t>
            </a:r>
          </a:p>
          <a:p>
            <a:pPr marL="0"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short	int	long</a:t>
            </a:r>
          </a:p>
          <a:p>
            <a:pPr marL="0"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float	double</a:t>
            </a:r>
          </a:p>
          <a:p>
            <a:pPr marL="0"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bool</a:t>
            </a:r>
            <a:endParaRPr lang="en-CA" dirty="0" smtClean="0"/>
          </a:p>
          <a:p>
            <a:endParaRPr lang="en-CA" dirty="0" smtClean="0"/>
          </a:p>
          <a:p>
            <a:pPr lvl="1"/>
            <a:r>
              <a:rPr lang="en-CA" dirty="0" smtClean="0"/>
              <a:t>In reality, most complex objects require more parameters to describe </a:t>
            </a:r>
            <a:r>
              <a:rPr lang="en-CA" dirty="0" smtClean="0"/>
              <a:t>them</a:t>
            </a:r>
          </a:p>
          <a:p>
            <a:r>
              <a:rPr lang="en-US" dirty="0" smtClean="0"/>
              <a:t>Even now, every time we send an array as an argument,</a:t>
            </a:r>
          </a:p>
          <a:p>
            <a:pPr marL="0" indent="0">
              <a:buNone/>
            </a:pPr>
            <a:r>
              <a:rPr lang="en-US" dirty="0"/>
              <a:t>	</a:t>
            </a:r>
            <a:r>
              <a:rPr lang="en-US" dirty="0" smtClean="0"/>
              <a:t>we must also send the capacity as a separate parameter</a:t>
            </a:r>
            <a:endParaRPr lang="en-CA"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42177"/>
    </mc:Choice>
    <mc:Fallback>
      <p:transition spd="slow" advTm="42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Limitations of primitive data types</a:t>
            </a:r>
            <a:endParaRPr lang="en-CA" dirty="0"/>
          </a:p>
        </p:txBody>
      </p:sp>
      <p:sp>
        <p:nvSpPr>
          <p:cNvPr id="3" name="Content Placeholder 2"/>
          <p:cNvSpPr>
            <a:spLocks noGrp="1"/>
          </p:cNvSpPr>
          <p:nvPr>
            <p:ph idx="1"/>
          </p:nvPr>
        </p:nvSpPr>
        <p:spPr/>
        <p:txBody>
          <a:bodyPr/>
          <a:lstStyle/>
          <a:p>
            <a:r>
              <a:rPr lang="en-US" dirty="0" smtClean="0"/>
              <a:t>Suppose you create a triangle element for a tessellation</a:t>
            </a:r>
          </a:p>
          <a:p>
            <a:pPr lvl="1"/>
            <a:r>
              <a:rPr lang="en-US" dirty="0" smtClean="0"/>
              <a:t>Such a triangle has:</a:t>
            </a:r>
          </a:p>
          <a:p>
            <a:pPr lvl="2"/>
            <a:r>
              <a:rPr lang="en-US" dirty="0" smtClean="0"/>
              <a:t>Three corners</a:t>
            </a:r>
          </a:p>
          <a:p>
            <a:pPr lvl="3"/>
            <a:r>
              <a:rPr lang="en-US" dirty="0" smtClean="0"/>
              <a:t>Each corner has three coordinates</a:t>
            </a:r>
          </a:p>
          <a:p>
            <a:pPr lvl="2"/>
            <a:r>
              <a:rPr lang="en-US" dirty="0" smtClean="0"/>
              <a:t>A color</a:t>
            </a:r>
          </a:p>
          <a:p>
            <a:pPr lvl="3"/>
            <a:r>
              <a:rPr lang="en-US" dirty="0" smtClean="0"/>
              <a:t>A color has three values: red, green and blue</a:t>
            </a:r>
          </a:p>
          <a:p>
            <a:pPr lvl="1"/>
            <a:r>
              <a:rPr lang="en-US" dirty="0" smtClean="0"/>
              <a:t>This is just 12 variables</a:t>
            </a:r>
          </a:p>
          <a:p>
            <a:pPr lvl="1"/>
            <a:endParaRPr lang="en-US" dirty="0"/>
          </a:p>
          <a:p>
            <a:pPr lvl="1"/>
            <a:endParaRPr lang="en-US" dirty="0" smtClean="0"/>
          </a:p>
          <a:p>
            <a:pPr lvl="1"/>
            <a:endParaRPr lang="en-US" dirty="0"/>
          </a:p>
          <a:p>
            <a:pPr lvl="1"/>
            <a:endParaRPr lang="en-US" dirty="0" smtClean="0"/>
          </a:p>
          <a:p>
            <a:pPr lvl="1"/>
            <a:endParaRPr lang="en-CA" dirty="0" smtClean="0"/>
          </a:p>
        </p:txBody>
      </p:sp>
      <p:pic>
        <p:nvPicPr>
          <p:cNvPr id="1026" name="Picture 2" descr="C:\Users\Douglas\Desktop\v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3789040"/>
            <a:ext cx="1527175" cy="10541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99787986"/>
      </p:ext>
    </p:extLst>
  </p:cSld>
  <p:clrMapOvr>
    <a:masterClrMapping/>
  </p:clrMapOvr>
  <mc:AlternateContent xmlns:mc="http://schemas.openxmlformats.org/markup-compatibility/2006">
    <mc:Choice xmlns:p14="http://schemas.microsoft.com/office/powerpoint/2010/main" Requires="p14">
      <p:transition spd="slow" p14:dur="2000" advTm="53362"/>
    </mc:Choice>
    <mc:Fallback>
      <p:transition spd="slow" advTm="53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Limitations of primitive data types</a:t>
            </a:r>
            <a:endParaRPr lang="en-CA" dirty="0"/>
          </a:p>
        </p:txBody>
      </p:sp>
      <p:sp>
        <p:nvSpPr>
          <p:cNvPr id="3" name="Content Placeholder 2"/>
          <p:cNvSpPr>
            <a:spLocks noGrp="1"/>
          </p:cNvSpPr>
          <p:nvPr>
            <p:ph idx="1"/>
          </p:nvPr>
        </p:nvSpPr>
        <p:spPr/>
        <p:txBody>
          <a:bodyPr/>
          <a:lstStyle/>
          <a:p>
            <a:r>
              <a:rPr lang="en-US" dirty="0"/>
              <a:t>Suppose we author functions to </a:t>
            </a:r>
            <a:r>
              <a:rPr lang="en-US" dirty="0" smtClean="0"/>
              <a:t>render </a:t>
            </a:r>
            <a:r>
              <a:rPr lang="en-US" dirty="0"/>
              <a:t>or manipulate </a:t>
            </a:r>
            <a:r>
              <a:rPr lang="en-US" dirty="0" smtClean="0"/>
              <a:t>such triangles</a:t>
            </a:r>
            <a:endParaRPr lang="en-US" dirty="0"/>
          </a:p>
          <a:p>
            <a:pPr lvl="1"/>
            <a:r>
              <a:rPr lang="en-US" dirty="0"/>
              <a:t>Each function could have up to twelve </a:t>
            </a:r>
            <a:r>
              <a:rPr lang="en-US" dirty="0" smtClean="0"/>
              <a:t>parameters</a:t>
            </a:r>
          </a:p>
          <a:p>
            <a:r>
              <a:rPr lang="en-US" dirty="0" smtClean="0"/>
              <a:t>Suppose we now add a transparency</a:t>
            </a:r>
          </a:p>
          <a:p>
            <a:pPr lvl="1"/>
            <a:r>
              <a:rPr lang="en-US" dirty="0" smtClean="0"/>
              <a:t>We may have to update every function,</a:t>
            </a:r>
            <a:br>
              <a:rPr lang="en-US" dirty="0" smtClean="0"/>
            </a:br>
            <a:r>
              <a:rPr lang="en-US" dirty="0" smtClean="0"/>
              <a:t>	       and consequently, every updated function call</a:t>
            </a:r>
          </a:p>
          <a:p>
            <a:pPr lvl="1"/>
            <a:endParaRPr lang="en-US" dirty="0"/>
          </a:p>
          <a:p>
            <a:pPr lvl="1"/>
            <a:endParaRPr lang="en-US" dirty="0"/>
          </a:p>
          <a:p>
            <a:pPr lvl="1"/>
            <a:endParaRPr lang="en-US" dirty="0" smtClean="0"/>
          </a:p>
          <a:p>
            <a:pPr lvl="1"/>
            <a:endParaRPr lang="en-CA" dirty="0" smtClean="0"/>
          </a:p>
        </p:txBody>
      </p:sp>
      <p:pic>
        <p:nvPicPr>
          <p:cNvPr id="5" name="Picture 2" descr="C:\Users\Douglas\Desktop\v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3789040"/>
            <a:ext cx="1527175" cy="105410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6445644"/>
      </p:ext>
    </p:extLst>
  </p:cSld>
  <p:clrMapOvr>
    <a:masterClrMapping/>
  </p:clrMapOvr>
  <mc:AlternateContent xmlns:mc="http://schemas.openxmlformats.org/markup-compatibility/2006">
    <mc:Choice xmlns:p14="http://schemas.microsoft.com/office/powerpoint/2010/main" Requires="p14">
      <p:transition spd="slow" p14:dur="2000" advTm="49004"/>
    </mc:Choice>
    <mc:Fallback>
      <p:transition spd="slow" advTm="49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Limitations of primitive data types</a:t>
            </a:r>
            <a:endParaRPr lang="en-CA" dirty="0"/>
          </a:p>
        </p:txBody>
      </p:sp>
      <p:sp>
        <p:nvSpPr>
          <p:cNvPr id="3" name="Content Placeholder 2"/>
          <p:cNvSpPr>
            <a:spLocks noGrp="1"/>
          </p:cNvSpPr>
          <p:nvPr>
            <p:ph idx="1"/>
          </p:nvPr>
        </p:nvSpPr>
        <p:spPr/>
        <p:txBody>
          <a:bodyPr/>
          <a:lstStyle/>
          <a:p>
            <a:r>
              <a:rPr lang="en-US" dirty="0" smtClean="0"/>
              <a:t>Now, suppose we wanted to create a simple surface:</a:t>
            </a:r>
            <a:endParaRPr lang="en-US" dirty="0"/>
          </a:p>
          <a:p>
            <a:pPr lvl="1"/>
            <a:r>
              <a:rPr lang="en-US" dirty="0" smtClean="0"/>
              <a:t>Here we have eleven triangles</a:t>
            </a:r>
          </a:p>
          <a:p>
            <a:pPr lvl="1"/>
            <a:r>
              <a:rPr lang="en-US" dirty="0" smtClean="0"/>
              <a:t>This is 99 coordinates, 11 colors and 11 transparency levels</a:t>
            </a:r>
          </a:p>
          <a:p>
            <a:r>
              <a:rPr lang="en-US" dirty="0" smtClean="0"/>
              <a:t>We could store this as a number of arrays</a:t>
            </a:r>
          </a:p>
          <a:p>
            <a:pPr lvl="1"/>
            <a:r>
              <a:rPr lang="en-US" dirty="0" smtClean="0"/>
              <a:t>However, we must still pass a number of arrays</a:t>
            </a:r>
          </a:p>
          <a:p>
            <a:r>
              <a:rPr lang="en-US" dirty="0" smtClean="0"/>
              <a:t>Suppose after a while, you want to add a </a:t>
            </a:r>
            <a:r>
              <a:rPr lang="en-US" i="1" dirty="0" smtClean="0"/>
              <a:t>fountain fill</a:t>
            </a:r>
            <a:endParaRPr lang="en-US" dirty="0" smtClean="0"/>
          </a:p>
          <a:p>
            <a:pPr lvl="1"/>
            <a:r>
              <a:rPr lang="en-US" dirty="0" smtClean="0"/>
              <a:t>Each triangle now requires direction and a second color</a:t>
            </a:r>
          </a:p>
          <a:p>
            <a:pPr lvl="1"/>
            <a:r>
              <a:rPr lang="en-US" dirty="0" smtClean="0"/>
              <a:t>Now we must update every function</a:t>
            </a:r>
            <a:br>
              <a:rPr lang="en-US" dirty="0" smtClean="0"/>
            </a:br>
            <a:r>
              <a:rPr lang="en-US" dirty="0" smtClean="0"/>
              <a:t>and every function call again…</a:t>
            </a:r>
          </a:p>
          <a:p>
            <a:pPr lvl="1"/>
            <a:endParaRPr lang="en-US" dirty="0"/>
          </a:p>
          <a:p>
            <a:pPr lvl="1"/>
            <a:endParaRPr lang="en-US" dirty="0"/>
          </a:p>
          <a:p>
            <a:pPr lvl="1"/>
            <a:endParaRPr lang="en-US" dirty="0" smtClean="0"/>
          </a:p>
          <a:p>
            <a:pPr lvl="1"/>
            <a:endParaRPr lang="en-CA" dirty="0" smtClean="0"/>
          </a:p>
        </p:txBody>
      </p:sp>
      <p:pic>
        <p:nvPicPr>
          <p:cNvPr id="2053" name="Picture 5" descr="C:\Users\Douglas\Desktop\v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141" y="4241055"/>
            <a:ext cx="2643187" cy="25003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Douglas\Desktop\v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1141" y="4241054"/>
            <a:ext cx="2643187" cy="250031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38595903"/>
      </p:ext>
    </p:extLst>
  </p:cSld>
  <p:clrMapOvr>
    <a:masterClrMapping/>
  </p:clrMapOvr>
  <mc:AlternateContent xmlns:mc="http://schemas.openxmlformats.org/markup-compatibility/2006">
    <mc:Choice xmlns:p14="http://schemas.microsoft.com/office/powerpoint/2010/main" Requires="p14">
      <p:transition spd="slow" p14:dur="2000" advTm="105240"/>
    </mc:Choice>
    <mc:Fallback>
      <p:transition spd="slow" advTm="105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Limitations of primitive data types</a:t>
            </a:r>
            <a:endParaRPr lang="en-CA" dirty="0"/>
          </a:p>
        </p:txBody>
      </p:sp>
      <p:sp>
        <p:nvSpPr>
          <p:cNvPr id="3" name="Content Placeholder 2"/>
          <p:cNvSpPr>
            <a:spLocks noGrp="1"/>
          </p:cNvSpPr>
          <p:nvPr>
            <p:ph idx="1"/>
          </p:nvPr>
        </p:nvSpPr>
        <p:spPr/>
        <p:txBody>
          <a:bodyPr/>
          <a:lstStyle/>
          <a:p>
            <a:r>
              <a:rPr lang="en-US" dirty="0" smtClean="0"/>
              <a:t>Such tessellations are the basis of most rendered images</a:t>
            </a:r>
          </a:p>
          <a:p>
            <a:pPr lvl="1"/>
            <a:r>
              <a:rPr lang="en-US" dirty="0" smtClean="0"/>
              <a:t>This one was created by Gilles Tran (see </a:t>
            </a:r>
            <a:r>
              <a:rPr lang="en-CA" dirty="0">
                <a:hlinkClick r:id="rId4"/>
              </a:rPr>
              <a:t>http://www.oyonale.com</a:t>
            </a:r>
            <a:r>
              <a:rPr lang="en-CA" dirty="0" smtClean="0">
                <a:hlinkClick r:id="rId4"/>
              </a:rPr>
              <a:t>/</a:t>
            </a:r>
            <a:r>
              <a:rPr lang="en-CA" dirty="0" smtClean="0"/>
              <a:t>)</a:t>
            </a:r>
            <a:endParaRPr lang="en-US" dirty="0" smtClean="0"/>
          </a:p>
          <a:p>
            <a:pPr lvl="1"/>
            <a:endParaRPr lang="en-US" dirty="0"/>
          </a:p>
          <a:p>
            <a:pPr lvl="1"/>
            <a:endParaRPr lang="en-US" dirty="0"/>
          </a:p>
          <a:p>
            <a:pPr lvl="1"/>
            <a:endParaRPr lang="en-US" dirty="0" smtClean="0"/>
          </a:p>
          <a:p>
            <a:pPr lvl="1"/>
            <a:endParaRPr lang="en-CA" dirty="0" smtClean="0"/>
          </a:p>
        </p:txBody>
      </p:sp>
      <p:pic>
        <p:nvPicPr>
          <p:cNvPr id="2054" name="Picture 6" descr="C:\Users\Douglas\Desktop\v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141" y="4241054"/>
            <a:ext cx="2643187" cy="250031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File:Glasses 800 edi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2420888"/>
            <a:ext cx="4536504" cy="3402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3851649"/>
      </p:ext>
    </p:extLst>
  </p:cSld>
  <p:clrMapOvr>
    <a:masterClrMapping/>
  </p:clrMapOvr>
  <mc:AlternateContent xmlns:mc="http://schemas.openxmlformats.org/markup-compatibility/2006">
    <mc:Choice xmlns:p14="http://schemas.microsoft.com/office/powerpoint/2010/main" Requires="p14">
      <p:transition spd="slow" p14:dur="2000" advTm="30108"/>
    </mc:Choice>
    <mc:Fallback>
      <p:transition spd="slow" advTm="30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of primitive data types</a:t>
            </a:r>
            <a:endParaRPr lang="en-CA" dirty="0"/>
          </a:p>
        </p:txBody>
      </p:sp>
      <p:sp>
        <p:nvSpPr>
          <p:cNvPr id="3" name="Content Placeholder 2"/>
          <p:cNvSpPr>
            <a:spLocks noGrp="1"/>
          </p:cNvSpPr>
          <p:nvPr>
            <p:ph idx="1"/>
          </p:nvPr>
        </p:nvSpPr>
        <p:spPr/>
        <p:txBody>
          <a:bodyPr/>
          <a:lstStyle/>
          <a:p>
            <a:r>
              <a:rPr lang="en-US" dirty="0" smtClean="0"/>
              <a:t>Also, notice that </a:t>
            </a:r>
            <a:r>
              <a:rPr lang="en-US" i="1" dirty="0" smtClean="0"/>
              <a:t>color</a:t>
            </a:r>
            <a:r>
              <a:rPr lang="en-CA" dirty="0" smtClean="0"/>
              <a:t> is something independent of a triangle</a:t>
            </a:r>
          </a:p>
          <a:p>
            <a:pPr lvl="1"/>
            <a:r>
              <a:rPr lang="en-US" dirty="0" smtClean="0"/>
              <a:t>Does every object that has a color need to deal with colors independently?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473532"/>
      </p:ext>
    </p:extLst>
  </p:cSld>
  <p:clrMapOvr>
    <a:masterClrMapping/>
  </p:clrMapOvr>
  <mc:AlternateContent xmlns:mc="http://schemas.openxmlformats.org/markup-compatibility/2006">
    <mc:Choice xmlns:p14="http://schemas.microsoft.com/office/powerpoint/2010/main" Requires="p14">
      <p:transition spd="slow" p14:dur="2000" advTm="15970"/>
    </mc:Choice>
    <mc:Fallback>
      <p:transition spd="slow" advTm="15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records</a:t>
            </a:r>
            <a:endParaRPr lang="en-CA" dirty="0"/>
          </a:p>
        </p:txBody>
      </p:sp>
      <p:sp>
        <p:nvSpPr>
          <p:cNvPr id="3" name="Content Placeholder 2"/>
          <p:cNvSpPr>
            <a:spLocks noGrp="1"/>
          </p:cNvSpPr>
          <p:nvPr>
            <p:ph idx="1"/>
          </p:nvPr>
        </p:nvSpPr>
        <p:spPr>
          <a:xfrm>
            <a:off x="457200" y="1600200"/>
            <a:ext cx="8579296" cy="4525963"/>
          </a:xfrm>
        </p:spPr>
        <p:txBody>
          <a:bodyPr/>
          <a:lstStyle/>
          <a:p>
            <a:r>
              <a:rPr lang="en-US" dirty="0" smtClean="0"/>
              <a:t>Suppose you want to create a </a:t>
            </a:r>
            <a:r>
              <a:rPr lang="en-US" i="1" dirty="0" smtClean="0"/>
              <a:t>marks manager</a:t>
            </a:r>
            <a:endParaRPr lang="en-US" dirty="0" smtClean="0"/>
          </a:p>
          <a:p>
            <a:pPr lvl="1"/>
            <a:r>
              <a:rPr lang="en-US" dirty="0" smtClean="0"/>
              <a:t>Every student has:</a:t>
            </a:r>
          </a:p>
          <a:p>
            <a:pPr lvl="2"/>
            <a:r>
              <a:rPr lang="en-US" dirty="0" smtClean="0"/>
              <a:t>A given name or names		</a:t>
            </a:r>
            <a:r>
              <a:rPr lang="en-US" dirty="0" err="1" smtClean="0">
                <a:latin typeface="Consolas" panose="020B0609020204030204" pitchFamily="49" charset="0"/>
              </a:rPr>
              <a:t>std</a:t>
            </a:r>
            <a:r>
              <a:rPr lang="en-US" dirty="0" smtClean="0">
                <a:latin typeface="Consolas" panose="020B0609020204030204" pitchFamily="49" charset="0"/>
              </a:rPr>
              <a:t>::string	Syed</a:t>
            </a:r>
          </a:p>
          <a:p>
            <a:pPr lvl="2"/>
            <a:r>
              <a:rPr lang="en-US" dirty="0" smtClean="0"/>
              <a:t>A surname			</a:t>
            </a:r>
            <a:r>
              <a:rPr lang="en-US" dirty="0" err="1" smtClean="0">
                <a:latin typeface="Consolas" panose="020B0609020204030204" pitchFamily="49" charset="0"/>
              </a:rPr>
              <a:t>std</a:t>
            </a:r>
            <a:r>
              <a:rPr lang="en-US" dirty="0" smtClean="0">
                <a:latin typeface="Consolas" panose="020B0609020204030204" pitchFamily="49" charset="0"/>
              </a:rPr>
              <a:t>::string</a:t>
            </a:r>
            <a:r>
              <a:rPr lang="en-US" dirty="0">
                <a:latin typeface="Consolas" panose="020B0609020204030204" pitchFamily="49" charset="0"/>
              </a:rPr>
              <a:t>	</a:t>
            </a:r>
            <a:r>
              <a:rPr lang="en-US" dirty="0" err="1">
                <a:latin typeface="Consolas" panose="020B0609020204030204" pitchFamily="49" charset="0"/>
              </a:rPr>
              <a:t>Inzamam-ul-Haq</a:t>
            </a:r>
            <a:endParaRPr lang="en-US" dirty="0" smtClean="0">
              <a:latin typeface="Consolas" panose="020B0609020204030204" pitchFamily="49" charset="0"/>
            </a:endParaRPr>
          </a:p>
          <a:p>
            <a:pPr lvl="2"/>
            <a:r>
              <a:rPr lang="en-US" dirty="0" smtClean="0"/>
              <a:t>A </a:t>
            </a:r>
            <a:r>
              <a:rPr lang="en-US" dirty="0" err="1" smtClean="0"/>
              <a:t>uWaterloo</a:t>
            </a:r>
            <a:r>
              <a:rPr lang="en-US" dirty="0" smtClean="0"/>
              <a:t> student </a:t>
            </a:r>
            <a:r>
              <a:rPr lang="en-US" cap="small" dirty="0" smtClean="0"/>
              <a:t>id</a:t>
            </a:r>
            <a:r>
              <a:rPr lang="en-US" dirty="0" smtClean="0"/>
              <a:t> number	</a:t>
            </a:r>
            <a:r>
              <a:rPr lang="en-US" dirty="0" err="1" smtClean="0">
                <a:latin typeface="Consolas" panose="020B0609020204030204" pitchFamily="49" charset="0"/>
              </a:rPr>
              <a:t>std</a:t>
            </a:r>
            <a:r>
              <a:rPr lang="en-US" dirty="0" smtClean="0">
                <a:latin typeface="Consolas" panose="020B0609020204030204" pitchFamily="49" charset="0"/>
              </a:rPr>
              <a:t>::string	20071005</a:t>
            </a:r>
          </a:p>
          <a:p>
            <a:pPr lvl="2"/>
            <a:r>
              <a:rPr lang="en-US" dirty="0" smtClean="0"/>
              <a:t>A </a:t>
            </a:r>
            <a:r>
              <a:rPr lang="en-US" dirty="0" err="1" smtClean="0"/>
              <a:t>uWaterloo</a:t>
            </a:r>
            <a:r>
              <a:rPr lang="en-US" dirty="0" smtClean="0"/>
              <a:t> user </a:t>
            </a:r>
            <a:r>
              <a:rPr lang="en-US" cap="small" dirty="0"/>
              <a:t>id </a:t>
            </a:r>
            <a:r>
              <a:rPr lang="en-US" dirty="0" smtClean="0"/>
              <a:t>	</a:t>
            </a:r>
            <a:r>
              <a:rPr lang="en-US" dirty="0"/>
              <a:t>	</a:t>
            </a:r>
            <a:r>
              <a:rPr lang="en-US" dirty="0" err="1">
                <a:latin typeface="Consolas" panose="020B0609020204030204" pitchFamily="49" charset="0"/>
              </a:rPr>
              <a:t>std</a:t>
            </a:r>
            <a:r>
              <a:rPr lang="en-US" dirty="0">
                <a:latin typeface="Consolas" panose="020B0609020204030204" pitchFamily="49" charset="0"/>
              </a:rPr>
              <a:t>::</a:t>
            </a:r>
            <a:r>
              <a:rPr lang="en-US" dirty="0" smtClean="0">
                <a:latin typeface="Consolas" panose="020B0609020204030204" pitchFamily="49" charset="0"/>
              </a:rPr>
              <a:t>string	</a:t>
            </a:r>
            <a:r>
              <a:rPr lang="en-US" dirty="0" err="1" smtClean="0">
                <a:latin typeface="Consolas" panose="020B0609020204030204" pitchFamily="49" charset="0"/>
              </a:rPr>
              <a:t>inzi</a:t>
            </a:r>
            <a:endParaRPr lang="en-US" dirty="0" smtClean="0">
              <a:latin typeface="Consolas" panose="020B0609020204030204" pitchFamily="49" charset="0"/>
            </a:endParaRPr>
          </a:p>
          <a:p>
            <a:pPr lvl="2"/>
            <a:r>
              <a:rPr lang="en-US" dirty="0" smtClean="0"/>
              <a:t>A program</a:t>
            </a:r>
            <a:r>
              <a:rPr lang="en-US" cap="small" dirty="0" smtClean="0"/>
              <a:t> 	</a:t>
            </a:r>
            <a:r>
              <a:rPr lang="en-US" dirty="0"/>
              <a:t>		</a:t>
            </a:r>
            <a:r>
              <a:rPr lang="en-US" dirty="0" err="1">
                <a:latin typeface="Consolas" panose="020B0609020204030204" pitchFamily="49" charset="0"/>
              </a:rPr>
              <a:t>std</a:t>
            </a:r>
            <a:r>
              <a:rPr lang="en-US" dirty="0">
                <a:latin typeface="Consolas" panose="020B0609020204030204" pitchFamily="49" charset="0"/>
              </a:rPr>
              <a:t>::string	</a:t>
            </a:r>
            <a:r>
              <a:rPr lang="en-US" dirty="0" smtClean="0">
                <a:latin typeface="Consolas" panose="020B0609020204030204" pitchFamily="49" charset="0"/>
              </a:rPr>
              <a:t>COMPE</a:t>
            </a:r>
            <a:endParaRPr lang="en-US" dirty="0">
              <a:latin typeface="Consolas" panose="020B0609020204030204" pitchFamily="49" charset="0"/>
            </a:endParaRPr>
          </a:p>
          <a:p>
            <a:pPr lvl="2"/>
            <a:r>
              <a:rPr lang="en-US" dirty="0" smtClean="0"/>
              <a:t>A list of zero or more courses, each of which has:</a:t>
            </a:r>
          </a:p>
          <a:p>
            <a:pPr lvl="3"/>
            <a:r>
              <a:rPr lang="en-US" dirty="0" smtClean="0"/>
              <a:t>A subject </a:t>
            </a:r>
            <a:r>
              <a:rPr lang="en-US" cap="small" dirty="0" smtClean="0"/>
              <a:t>id		</a:t>
            </a:r>
            <a:r>
              <a:rPr lang="en-US" dirty="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::string	ECE</a:t>
            </a:r>
            <a:endParaRPr lang="en-US" dirty="0" smtClean="0"/>
          </a:p>
          <a:p>
            <a:pPr lvl="3"/>
            <a:r>
              <a:rPr lang="en-US" dirty="0" smtClean="0"/>
              <a:t>A subject number	</a:t>
            </a: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::string	</a:t>
            </a:r>
            <a:r>
              <a:rPr lang="en-US" dirty="0" smtClean="0">
                <a:latin typeface="Consolas" panose="020B0609020204030204" pitchFamily="49" charset="0"/>
              </a:rPr>
              <a:t>150</a:t>
            </a:r>
            <a:endParaRPr lang="en-US" dirty="0" smtClean="0"/>
          </a:p>
          <a:p>
            <a:pPr lvl="3"/>
            <a:r>
              <a:rPr lang="en-US" dirty="0" smtClean="0"/>
              <a:t>A term in which it was taken</a:t>
            </a: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::string	</a:t>
            </a:r>
            <a:r>
              <a:rPr lang="en-US" dirty="0" smtClean="0">
                <a:latin typeface="Consolas" panose="020B0609020204030204" pitchFamily="49" charset="0"/>
              </a:rPr>
              <a:t>0979</a:t>
            </a:r>
            <a:endParaRPr lang="en-US" dirty="0" smtClean="0"/>
          </a:p>
          <a:p>
            <a:pPr lvl="3"/>
            <a:r>
              <a:rPr lang="en-US" dirty="0" smtClean="0"/>
              <a:t>A grade</a:t>
            </a: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int</a:t>
            </a:r>
            <a:r>
              <a:rPr lang="en-US" dirty="0" smtClean="0">
                <a:latin typeface="Consolas" panose="020B0609020204030204" pitchFamily="49" charset="0"/>
              </a:rPr>
              <a:t>	</a:t>
            </a:r>
            <a:r>
              <a:rPr lang="en-US" dirty="0">
                <a:latin typeface="Consolas" panose="020B0609020204030204" pitchFamily="49" charset="0"/>
              </a:rPr>
              <a:t>	</a:t>
            </a:r>
            <a:r>
              <a:rPr lang="en-US" dirty="0" smtClean="0">
                <a:latin typeface="Consolas" panose="020B0609020204030204" pitchFamily="49" charset="0"/>
              </a:rPr>
              <a:t>71</a:t>
            </a:r>
            <a:endParaRPr lang="en-US" dirty="0" smtClean="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55863746"/>
      </p:ext>
    </p:extLst>
  </p:cSld>
  <p:clrMapOvr>
    <a:masterClrMapping/>
  </p:clrMapOvr>
  <mc:AlternateContent xmlns:mc="http://schemas.openxmlformats.org/markup-compatibility/2006">
    <mc:Choice xmlns:p14="http://schemas.microsoft.com/office/powerpoint/2010/main" Requires="p14">
      <p:transition spd="slow" p14:dur="2000" advTm="70730"/>
    </mc:Choice>
    <mc:Fallback>
      <p:transition spd="slow" advTm="70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5|9.3"/>
</p:tagLst>
</file>

<file path=ppt/tags/tag2.xml><?xml version="1.0" encoding="utf-8"?>
<p:tagLst xmlns:a="http://schemas.openxmlformats.org/drawingml/2006/main" xmlns:r="http://schemas.openxmlformats.org/officeDocument/2006/relationships" xmlns:p="http://schemas.openxmlformats.org/presentationml/2006/main">
  <p:tag name="TIMING" val="|18.7|3.5|4.1|4.6|5.4|8.2"/>
</p:tagLst>
</file>

<file path=ppt/tags/tag3.xml><?xml version="1.0" encoding="utf-8"?>
<p:tagLst xmlns:a="http://schemas.openxmlformats.org/drawingml/2006/main" xmlns:r="http://schemas.openxmlformats.org/officeDocument/2006/relationships" xmlns:p="http://schemas.openxmlformats.org/presentationml/2006/main">
  <p:tag name="TIMING" val="|21.8|5.6"/>
</p:tagLst>
</file>

<file path=ppt/tags/tag4.xml><?xml version="1.0" encoding="utf-8"?>
<p:tagLst xmlns:a="http://schemas.openxmlformats.org/drawingml/2006/main" xmlns:r="http://schemas.openxmlformats.org/officeDocument/2006/relationships" xmlns:p="http://schemas.openxmlformats.org/presentationml/2006/main">
  <p:tag name="TIMING" val="|5.7|10.8|25|15.5|12.7|16.8"/>
</p:tagLst>
</file>

<file path=ppt/tags/tag5.xml><?xml version="1.0" encoding="utf-8"?>
<p:tagLst xmlns:a="http://schemas.openxmlformats.org/drawingml/2006/main" xmlns:r="http://schemas.openxmlformats.org/officeDocument/2006/relationships" xmlns:p="http://schemas.openxmlformats.org/presentationml/2006/main">
  <p:tag name="TIMING" val="|8.8|4|4.4|13.2|6.8|8.5|6.1|5.6|3.3|5"/>
</p:tagLst>
</file>

<file path=ppt/tags/tag6.xml><?xml version="1.0" encoding="utf-8"?>
<p:tagLst xmlns:a="http://schemas.openxmlformats.org/drawingml/2006/main" xmlns:r="http://schemas.openxmlformats.org/officeDocument/2006/relationships" xmlns:p="http://schemas.openxmlformats.org/presentationml/2006/main">
  <p:tag name="TIMING" val="|20.6|10|22.9|21.8"/>
</p:tagLst>
</file>

<file path=ppt/tags/tag7.xml><?xml version="1.0" encoding="utf-8"?>
<p:tagLst xmlns:a="http://schemas.openxmlformats.org/drawingml/2006/main" xmlns:r="http://schemas.openxmlformats.org/officeDocument/2006/relationships" xmlns:p="http://schemas.openxmlformats.org/presentationml/2006/main">
  <p:tag name="TIMING" val="|4.9|17.5|17.9|10"/>
</p:tagLst>
</file>

<file path=ppt/tags/tag8.xml><?xml version="1.0" encoding="utf-8"?>
<p:tagLst xmlns:a="http://schemas.openxmlformats.org/drawingml/2006/main" xmlns:r="http://schemas.openxmlformats.org/officeDocument/2006/relationships" xmlns:p="http://schemas.openxmlformats.org/presentationml/2006/main">
  <p:tag name="TIMING" val="|13.6|14.5|34.2|14.8"/>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82115</TotalTime>
  <Words>680</Words>
  <Application>Microsoft Office PowerPoint</Application>
  <PresentationFormat>On-screen Show (4:3)</PresentationFormat>
  <Paragraphs>116</Paragraphs>
  <Slides>16</Slides>
  <Notes>0</Notes>
  <HiddenSlides>0</HiddenSlides>
  <MMClips>16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Custom Design</vt:lpstr>
      <vt:lpstr>Introduction to classes</vt:lpstr>
      <vt:lpstr>Outline</vt:lpstr>
      <vt:lpstr>Limitations of primitive data types</vt:lpstr>
      <vt:lpstr>Limitations of primitive data types</vt:lpstr>
      <vt:lpstr>Limitations of primitive data types</vt:lpstr>
      <vt:lpstr>Limitations of primitive data types</vt:lpstr>
      <vt:lpstr>Limitations of primitive data types</vt:lpstr>
      <vt:lpstr>Limitations of primitive data types</vt:lpstr>
      <vt:lpstr>Student records</vt:lpstr>
      <vt:lpstr>Student records</vt:lpstr>
      <vt:lpstr>Student records</vt:lpstr>
      <vt:lpstr>Classes to the rescue</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1357</cp:revision>
  <dcterms:created xsi:type="dcterms:W3CDTF">2009-09-11T23:00:44Z</dcterms:created>
  <dcterms:modified xsi:type="dcterms:W3CDTF">2020-09-09T18:12:06Z</dcterms:modified>
</cp:coreProperties>
</file>